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322" r:id="rId3"/>
    <p:sldId id="259" r:id="rId4"/>
    <p:sldId id="282" r:id="rId5"/>
    <p:sldId id="323" r:id="rId6"/>
    <p:sldId id="275" r:id="rId7"/>
    <p:sldId id="283" r:id="rId8"/>
    <p:sldId id="285" r:id="rId9"/>
    <p:sldId id="286" r:id="rId10"/>
    <p:sldId id="261" r:id="rId11"/>
    <p:sldId id="324" r:id="rId12"/>
    <p:sldId id="299" r:id="rId13"/>
    <p:sldId id="287" r:id="rId14"/>
    <p:sldId id="276" r:id="rId15"/>
    <p:sldId id="319" r:id="rId16"/>
    <p:sldId id="321" r:id="rId17"/>
    <p:sldId id="315" r:id="rId18"/>
    <p:sldId id="316" r:id="rId19"/>
    <p:sldId id="318" r:id="rId20"/>
    <p:sldId id="325" r:id="rId21"/>
    <p:sldId id="284" r:id="rId22"/>
    <p:sldId id="257" r:id="rId23"/>
    <p:sldId id="300" r:id="rId24"/>
    <p:sldId id="301" r:id="rId25"/>
    <p:sldId id="302" r:id="rId26"/>
    <p:sldId id="303" r:id="rId27"/>
    <p:sldId id="312" r:id="rId28"/>
    <p:sldId id="305" r:id="rId29"/>
    <p:sldId id="306" r:id="rId30"/>
    <p:sldId id="307" r:id="rId31"/>
    <p:sldId id="313" r:id="rId32"/>
    <p:sldId id="310" r:id="rId33"/>
    <p:sldId id="311" r:id="rId34"/>
    <p:sldId id="314" r:id="rId35"/>
    <p:sldId id="308" r:id="rId36"/>
    <p:sldId id="288" r:id="rId37"/>
    <p:sldId id="320" r:id="rId38"/>
    <p:sldId id="309" r:id="rId39"/>
    <p:sldId id="293" r:id="rId40"/>
    <p:sldId id="326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4" d="100"/>
          <a:sy n="64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D3227-22EF-954A-A5E5-0844C466BD0E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0C012-8F15-7F4E-816A-A26F818563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D7CEA-ACBB-B247-9946-E0ED249D6D3A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3C4FA-5702-6145-A11B-D2B58DD44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What else goes here???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Basically, things you want to report information on and manage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Question for audience: anything</a:t>
            </a:r>
            <a:r>
              <a:rPr lang="en-US" baseline="0" dirty="0" smtClean="0"/>
              <a:t> else? What else would you do with asset data?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Question for audience: anything</a:t>
            </a:r>
            <a:r>
              <a:rPr lang="en-US" baseline="0" dirty="0" smtClean="0"/>
              <a:t> else? What else would you do with asset data?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Question for audience: anything</a:t>
            </a:r>
            <a:r>
              <a:rPr lang="en-US" baseline="0" dirty="0" smtClean="0"/>
              <a:t> else? What else would you do with asset data?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Question for audience: anything</a:t>
            </a:r>
            <a:r>
              <a:rPr lang="en-US" baseline="0" dirty="0" smtClean="0"/>
              <a:t> else? What else would you do with asset data?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* From SCAP</a:t>
            </a:r>
            <a:r>
              <a:rPr lang="en-US" baseline="0" dirty="0" smtClean="0"/>
              <a:t> perspective, OCIL and OVAL might be in same content type but different time scales. Even against same content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Sharing contextual information about an asset, sharing identification information about an asset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Break into 3 slides…advantages</a:t>
            </a:r>
            <a:r>
              <a:rPr lang="en-US" baseline="0" dirty="0" smtClean="0"/>
              <a:t> and disadvantages of both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Can IP Address be a single</a:t>
            </a:r>
            <a:r>
              <a:rPr lang="en-US" baseline="0" dirty="0" smtClean="0"/>
              <a:t> scanner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Virtualized infrastructure and cloud</a:t>
            </a:r>
            <a:r>
              <a:rPr lang="en-US" baseline="0" dirty="0" smtClean="0"/>
              <a:t> computing…how do you support these concepts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Add non-device IDs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Publishers</a:t>
            </a:r>
            <a:r>
              <a:rPr lang="en-US" baseline="0" dirty="0" smtClean="0"/>
              <a:t> of information would have to know to send it, consumers would have to know to process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Encourage</a:t>
            </a:r>
            <a:r>
              <a:rPr lang="en-US" baseline="0" dirty="0" smtClean="0"/>
              <a:t> tools to provide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Encourage</a:t>
            </a:r>
            <a:r>
              <a:rPr lang="en-US" baseline="0" dirty="0" smtClean="0"/>
              <a:t> tools to provide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Encourage</a:t>
            </a:r>
            <a:r>
              <a:rPr lang="en-US" baseline="0" dirty="0" smtClean="0"/>
              <a:t> tools to provide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Encourage</a:t>
            </a:r>
            <a:r>
              <a:rPr lang="en-US" baseline="0" dirty="0" smtClean="0"/>
              <a:t> tools to provide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Encourage</a:t>
            </a:r>
            <a:r>
              <a:rPr lang="en-US" baseline="0" dirty="0" smtClean="0"/>
              <a:t> tools to provide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slide is still very</a:t>
            </a:r>
            <a:r>
              <a:rPr lang="en-US" baseline="0" dirty="0" smtClean="0"/>
              <a:t> tentative</a:t>
            </a:r>
          </a:p>
          <a:p>
            <a:pPr>
              <a:buFontTx/>
              <a:buChar char="•"/>
            </a:pPr>
            <a:r>
              <a:rPr lang="en-US" baseline="0" dirty="0" smtClean="0"/>
              <a:t>Feedback on the full model</a:t>
            </a:r>
          </a:p>
          <a:p>
            <a:pPr>
              <a:buFontTx/>
              <a:buChar char="•"/>
            </a:pPr>
            <a:r>
              <a:rPr lang="en-US" baseline="0" dirty="0" smtClean="0"/>
              <a:t>Ordering of preference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What else goes here???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*Collaboration among</a:t>
            </a:r>
            <a:r>
              <a:rPr lang="en-US" baseline="0" dirty="0" smtClean="0"/>
              <a:t> specifications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en-US" dirty="0" smtClean="0"/>
              <a:t>What is in SCAP 1.2: asset context model, asset identification model, how do they fit into other specifications</a:t>
            </a:r>
          </a:p>
          <a:p>
            <a:pPr>
              <a:buFontTx/>
              <a:buChar char="•"/>
            </a:pPr>
            <a:r>
              <a:rPr lang="en-US" dirty="0" smtClean="0"/>
              <a:t>Asset</a:t>
            </a:r>
            <a:r>
              <a:rPr lang="en-US" baseline="0" dirty="0" smtClean="0"/>
              <a:t> Context Model separate or together with identification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3C4FA-5702-6145-A11B-D2B58DD4455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690C13-C3D8-E346-811E-2F9B62C699FE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For Limited External Release to Sponsors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94137C-E045-D84F-94D9-B16AB0CC470B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 MITRE Internal Use Only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F91DAE-A163-474A-ABF7-FE6326458888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 MITRE Internal Use Only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9B66B9-D92E-BF42-8111-3D8BE8C62876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For Limited External Release to Sponsors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39BDF4-9A41-A14C-BB42-306C9E832E5B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 MITRE Internal Use Only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0B26C8-DFE3-B74A-9DDF-707DA25AFCF4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 MITRE Internal Use Only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FE03923-16B3-8944-9F89-EA4CE47639BF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 MITRE Internal Use Only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A98F489-7372-184D-B8F5-54BCC3025C05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 MITRE Internal Use Only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C55ED8E-C9CB-9B48-8414-1DBE02F7E306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 MITRE Internal Use Only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5404BA-1B95-A74F-A584-AE96FAB89A70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 MITRE Internal Use Only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45377E-9E62-DE43-B163-26EB1D2290D2}" type="datetime1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 MITRE Internal Use Only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For Limited External Release to Sponsors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E472B-D11E-DB40-8D92-0E126964465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image1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28600" y="6298487"/>
            <a:ext cx="1295400" cy="422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emerging-specs-list@nist.gov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mailto:emerging-specs-list@nist.go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waltermire@nist.gov" TargetMode="External"/><Relationship Id="rId2" Type="http://schemas.openxmlformats.org/officeDocument/2006/relationships/hyperlink" Target="mailto:jwunder@mitre.org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Asset Reporting Format</a:t>
            </a:r>
            <a:br>
              <a:rPr lang="en-US" dirty="0" smtClean="0"/>
            </a:br>
            <a:r>
              <a:rPr lang="en-US" dirty="0" smtClean="0"/>
              <a:t>Asset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John </a:t>
            </a:r>
            <a:r>
              <a:rPr lang="en-US" dirty="0" err="1" smtClean="0"/>
              <a:t>Wunder</a:t>
            </a:r>
            <a:r>
              <a:rPr lang="en-US" dirty="0" smtClean="0"/>
              <a:t>, MITRE</a:t>
            </a:r>
          </a:p>
          <a:p>
            <a:r>
              <a:rPr lang="en-US" dirty="0" smtClean="0"/>
              <a:t>David </a:t>
            </a:r>
            <a:r>
              <a:rPr lang="en-US" dirty="0" err="1" smtClean="0"/>
              <a:t>Waltermire</a:t>
            </a:r>
            <a:r>
              <a:rPr lang="en-US" dirty="0" smtClean="0"/>
              <a:t>, NIST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Mailing list (</a:t>
            </a:r>
            <a:r>
              <a:rPr lang="en-US" dirty="0" smtClean="0">
                <a:hlinkClick r:id="rId2"/>
              </a:rPr>
              <a:t>emerging-specs@nist.gov</a:t>
            </a:r>
            <a:r>
              <a:rPr lang="en-US" dirty="0" smtClean="0"/>
              <a:t>)</a:t>
            </a:r>
          </a:p>
          <a:p>
            <a:r>
              <a:rPr lang="en-US" dirty="0" smtClean="0"/>
              <a:t>Join the core working group</a:t>
            </a:r>
          </a:p>
          <a:p>
            <a:pPr lvl="1"/>
            <a:r>
              <a:rPr lang="en-US" dirty="0" smtClean="0"/>
              <a:t>Requires time commitment</a:t>
            </a:r>
          </a:p>
          <a:p>
            <a:r>
              <a:rPr lang="en-US" dirty="0" smtClean="0"/>
              <a:t>Attend the public meetings and provide feedback</a:t>
            </a:r>
          </a:p>
          <a:p>
            <a:r>
              <a:rPr lang="en-US" dirty="0" smtClean="0"/>
              <a:t>…stay tuned for the next few hours!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Session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9D9D9"/>
                </a:solidFill>
              </a:rPr>
              <a:t>Introducing…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Asset Reporting Format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Results reporting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SCAP results data stream</a:t>
            </a:r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Asset Data Model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Common representation of an asset</a:t>
            </a:r>
          </a:p>
          <a:p>
            <a:r>
              <a:rPr lang="en-US" dirty="0" smtClean="0"/>
              <a:t>Common Asset Identification Scheme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Interface Specifications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asset?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 27001: Any tangible or intangible thing that has value to an organization.</a:t>
            </a:r>
          </a:p>
          <a:p>
            <a:r>
              <a:rPr lang="en-US" dirty="0" smtClean="0"/>
              <a:t>What can be assets?</a:t>
            </a:r>
          </a:p>
          <a:p>
            <a:pPr lvl="1"/>
            <a:r>
              <a:rPr lang="en-US" dirty="0" smtClean="0"/>
              <a:t>People</a:t>
            </a:r>
          </a:p>
          <a:p>
            <a:pPr lvl="1"/>
            <a:r>
              <a:rPr lang="en-US" dirty="0" smtClean="0"/>
              <a:t>Devices</a:t>
            </a:r>
          </a:p>
          <a:p>
            <a:pPr lvl="1"/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Networks</a:t>
            </a:r>
          </a:p>
          <a:p>
            <a:pPr lvl="1"/>
            <a:r>
              <a:rPr lang="en-US" dirty="0" smtClean="0"/>
              <a:t>Organizations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Asset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Asset identification and association to:</a:t>
            </a:r>
          </a:p>
          <a:p>
            <a:pPr lvl="1"/>
            <a:r>
              <a:rPr lang="en-US" dirty="0" smtClean="0"/>
              <a:t>Assessments</a:t>
            </a:r>
          </a:p>
          <a:p>
            <a:pPr lvl="1"/>
            <a:r>
              <a:rPr lang="en-US" dirty="0" smtClean="0"/>
              <a:t>Remediation</a:t>
            </a:r>
          </a:p>
          <a:p>
            <a:pPr lvl="1"/>
            <a:r>
              <a:rPr lang="en-US" dirty="0" smtClean="0"/>
              <a:t>Event Information</a:t>
            </a:r>
          </a:p>
          <a:p>
            <a:r>
              <a:rPr lang="en-US" dirty="0" smtClean="0"/>
              <a:t>Asset context and metadata</a:t>
            </a:r>
          </a:p>
          <a:p>
            <a:pPr lvl="1"/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Configuration (network, hardware, …)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Asset Model vs. Asset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many instances where an asset is identified, either the asset identification or a full asset model may be provided</a:t>
            </a:r>
          </a:p>
          <a:p>
            <a:pPr lvl="1"/>
            <a:r>
              <a:rPr lang="en-US" dirty="0" smtClean="0"/>
              <a:t>Are there important differences?</a:t>
            </a:r>
          </a:p>
          <a:p>
            <a:r>
              <a:rPr lang="en-US" dirty="0" smtClean="0"/>
              <a:t>Where is identification used where you wouldn’t allow a full model?</a:t>
            </a:r>
          </a:p>
          <a:p>
            <a:r>
              <a:rPr lang="en-US" dirty="0" smtClean="0"/>
              <a:t>Where is a full model used where you wouldn’t allow identification?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Asset Results Format Use Case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417638"/>
            <a:ext cx="68865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0" y="6073775"/>
            <a:ext cx="1663700" cy="647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1400" y="5987018"/>
            <a:ext cx="1754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(Slide from NIST)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Asset Results Format Use Case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Identification</a:t>
            </a:r>
          </a:p>
          <a:p>
            <a:pPr lvl="1"/>
            <a:r>
              <a:rPr lang="en-US" dirty="0" smtClean="0"/>
              <a:t>Who provided the information?</a:t>
            </a:r>
          </a:p>
          <a:p>
            <a:r>
              <a:rPr lang="en-US" dirty="0" smtClean="0"/>
              <a:t>Subject Identification</a:t>
            </a:r>
          </a:p>
          <a:p>
            <a:pPr lvl="1"/>
            <a:r>
              <a:rPr lang="en-US" dirty="0" smtClean="0"/>
              <a:t>What does the information describe?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5987018"/>
            <a:ext cx="1754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(Slide from NIST)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 Use Case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SystemInfoType</a:t>
            </a:r>
            <a:endParaRPr lang="en-US" dirty="0" smtClean="0"/>
          </a:p>
          <a:p>
            <a:pPr lvl="1"/>
            <a:r>
              <a:rPr lang="en-US" dirty="0" smtClean="0"/>
              <a:t>To describe collected characteristics</a:t>
            </a:r>
          </a:p>
          <a:p>
            <a:pPr lvl="1"/>
            <a:r>
              <a:rPr lang="en-US" dirty="0" smtClean="0"/>
              <a:t>To identify the system which was assessed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Background and History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Problems and Proposals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Asset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Problem Statement: How do you associate SCAP results or other asset context with the device they were collected on (or about)?</a:t>
            </a:r>
          </a:p>
          <a:p>
            <a:pPr lvl="1"/>
            <a:r>
              <a:rPr lang="en-US" dirty="0" smtClean="0"/>
              <a:t>Need to consider</a:t>
            </a:r>
          </a:p>
          <a:p>
            <a:pPr lvl="2"/>
            <a:r>
              <a:rPr lang="en-US" dirty="0" smtClean="0"/>
              <a:t>Different sensor types (networked, host-based, SCAP, EMAP, etc.)</a:t>
            </a:r>
          </a:p>
          <a:p>
            <a:pPr lvl="2"/>
            <a:r>
              <a:rPr lang="en-US" dirty="0" smtClean="0"/>
              <a:t>Different collection architectures and collection timeframes</a:t>
            </a:r>
          </a:p>
          <a:p>
            <a:pPr lvl="1"/>
            <a:r>
              <a:rPr lang="en-US" dirty="0" smtClean="0"/>
              <a:t>Need to allow for correlation of results from the same asset from multiple sensors</a:t>
            </a:r>
          </a:p>
          <a:p>
            <a:pPr lvl="2"/>
            <a:r>
              <a:rPr lang="en-US" dirty="0" smtClean="0"/>
              <a:t>Collection of multiple result types in parallel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Canonical Identifier</a:t>
            </a:r>
          </a:p>
          <a:p>
            <a:r>
              <a:rPr lang="en-US" dirty="0" smtClean="0"/>
              <a:t>Identifying information</a:t>
            </a:r>
          </a:p>
          <a:p>
            <a:r>
              <a:rPr lang="en-US" dirty="0" smtClean="0"/>
              <a:t>Complete or partial asset context model</a:t>
            </a:r>
          </a:p>
          <a:p>
            <a:pPr lvl="5">
              <a:buNone/>
            </a:pPr>
            <a:endParaRPr lang="en-US" dirty="0" smtClean="0"/>
          </a:p>
          <a:p>
            <a:pPr lvl="5">
              <a:buNone/>
            </a:pPr>
            <a:r>
              <a:rPr lang="en-US" dirty="0" smtClean="0"/>
              <a:t>(or)</a:t>
            </a:r>
          </a:p>
          <a:p>
            <a:pPr lvl="5">
              <a:buNone/>
            </a:pPr>
            <a:endParaRPr lang="en-US" dirty="0" smtClean="0"/>
          </a:p>
          <a:p>
            <a:r>
              <a:rPr lang="en-US" dirty="0" smtClean="0"/>
              <a:t>Some combination of these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Canonical Identification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Statement: How can canonical identification be supported in an environment with many asset databases and sensors?</a:t>
            </a:r>
          </a:p>
          <a:p>
            <a:pPr lvl="1"/>
            <a:r>
              <a:rPr lang="en-US" dirty="0" smtClean="0"/>
              <a:t>Asset databases might have different ID for the same asset</a:t>
            </a:r>
          </a:p>
          <a:p>
            <a:pPr lvl="1"/>
            <a:r>
              <a:rPr lang="en-US" dirty="0" smtClean="0"/>
              <a:t>Tools might have different IDs than an asset database or even no conception of an asset ID at all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 identifier that is propagated whenever possible</a:t>
            </a:r>
          </a:p>
          <a:p>
            <a:pPr lvl="1"/>
            <a:r>
              <a:rPr lang="en-US" dirty="0" smtClean="0"/>
              <a:t>Federated, hierarchical</a:t>
            </a:r>
          </a:p>
          <a:p>
            <a:r>
              <a:rPr lang="en-US" dirty="0" smtClean="0"/>
              <a:t>Identifiers only valid per namespace</a:t>
            </a:r>
          </a:p>
          <a:p>
            <a:pPr lvl="1"/>
            <a:r>
              <a:rPr lang="en-US" dirty="0" smtClean="0"/>
              <a:t>Ad-hoc, peer-to-peer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Namespaced</a:t>
            </a:r>
            <a:r>
              <a:rPr lang="en-US" dirty="0" smtClean="0"/>
              <a:t> identifiers</a:t>
            </a:r>
          </a:p>
          <a:p>
            <a:r>
              <a:rPr lang="en-US" dirty="0" smtClean="0"/>
              <a:t>Asset model should support multiple “canonical” IDs in an asset model</a:t>
            </a:r>
          </a:p>
          <a:p>
            <a:pPr lvl="1"/>
            <a:r>
              <a:rPr lang="en-US" dirty="0" smtClean="0"/>
              <a:t>DB1 knows the ID for DB2 and TOOL1</a:t>
            </a:r>
          </a:p>
          <a:p>
            <a:r>
              <a:rPr lang="en-US" dirty="0" smtClean="0"/>
              <a:t>Pass around as many IDs as necessary or desired</a:t>
            </a:r>
          </a:p>
          <a:p>
            <a:r>
              <a:rPr lang="en-US" dirty="0" smtClean="0"/>
              <a:t>Allows federation of IDs where possible and desired but doesn’t require it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Canonical Identifier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Record Identifier: Non-intelligent, alphanumeric identifier for the asset in the associated data store or tool</a:t>
            </a:r>
          </a:p>
          <a:p>
            <a:r>
              <a:rPr lang="en-US" dirty="0" smtClean="0"/>
              <a:t>Source (Resource): URL that identifies the namespace the ID is valid for</a:t>
            </a:r>
          </a:p>
          <a:p>
            <a:pPr lvl="1"/>
            <a:r>
              <a:rPr lang="en-US" dirty="0" smtClean="0"/>
              <a:t>http://assets.example.com</a:t>
            </a:r>
          </a:p>
          <a:p>
            <a:pPr lvl="1"/>
            <a:r>
              <a:rPr lang="en-US" dirty="0" smtClean="0"/>
              <a:t>asset:/</a:t>
            </a:r>
            <a:r>
              <a:rPr lang="en-US" dirty="0" err="1" smtClean="0"/>
              <a:t>example.com</a:t>
            </a:r>
            <a:endParaRPr lang="en-US" dirty="0" smtClean="0"/>
          </a:p>
          <a:p>
            <a:pPr lvl="1"/>
            <a:r>
              <a:rPr lang="en-US" dirty="0" err="1" smtClean="0"/>
              <a:t>example.com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Canonical Identifier Example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286000"/>
            <a:ext cx="6724650" cy="2192997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Statement: What constitutes “identifying information”?</a:t>
            </a:r>
          </a:p>
          <a:p>
            <a:pPr lvl="1"/>
            <a:r>
              <a:rPr lang="en-US" dirty="0" smtClean="0"/>
              <a:t>When you don’t have a canonical ID, you need to match on some “best effort” fields</a:t>
            </a:r>
          </a:p>
          <a:p>
            <a:pPr lvl="1"/>
            <a:r>
              <a:rPr lang="en-US" dirty="0" smtClean="0"/>
              <a:t>Likely IP Address, MAC Address, hostname, FQDN, full name, location name, etc.</a:t>
            </a:r>
          </a:p>
          <a:p>
            <a:pPr lvl="1"/>
            <a:r>
              <a:rPr lang="en-US" dirty="0" smtClean="0"/>
              <a:t>Not perfect match, but a combination might be possible</a:t>
            </a:r>
          </a:p>
          <a:p>
            <a:pPr lvl="1"/>
            <a:r>
              <a:rPr lang="en-US" dirty="0" smtClean="0"/>
              <a:t>Wildcard concerns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Fully specified list of attributes to match against</a:t>
            </a:r>
          </a:p>
          <a:p>
            <a:pPr lvl="1"/>
            <a:r>
              <a:rPr lang="en-US" dirty="0" smtClean="0"/>
              <a:t>More defined matching means tools will provide that when possible</a:t>
            </a:r>
          </a:p>
          <a:p>
            <a:r>
              <a:rPr lang="en-US" dirty="0" smtClean="0"/>
              <a:t>Matching supported against any attribute in model</a:t>
            </a:r>
          </a:p>
          <a:p>
            <a:pPr lvl="1"/>
            <a:r>
              <a:rPr lang="en-US" dirty="0" smtClean="0"/>
              <a:t>Less defined matching means tools may be able to match against unexpected fields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SCAP content allows standardization of content</a:t>
            </a:r>
          </a:p>
          <a:p>
            <a:r>
              <a:rPr lang="en-US" dirty="0" smtClean="0"/>
              <a:t>But how do you enable enterprise automation with SCAP content?</a:t>
            </a:r>
          </a:p>
          <a:p>
            <a:pPr lvl="1"/>
            <a:r>
              <a:rPr lang="en-US" dirty="0" smtClean="0"/>
              <a:t>Reporting</a:t>
            </a:r>
          </a:p>
          <a:p>
            <a:pPr lvl="1"/>
            <a:r>
              <a:rPr lang="en-US" dirty="0" smtClean="0"/>
              <a:t>Information Sharing</a:t>
            </a:r>
          </a:p>
          <a:p>
            <a:pPr lvl="1"/>
            <a:r>
              <a:rPr lang="en-US" dirty="0" smtClean="0"/>
              <a:t>Tasking</a:t>
            </a:r>
          </a:p>
          <a:p>
            <a:r>
              <a:rPr lang="en-US" dirty="0" smtClean="0"/>
              <a:t>Need languages and interface specifications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Support a fully specified list as 90% solution</a:t>
            </a:r>
          </a:p>
          <a:p>
            <a:pPr lvl="1"/>
            <a:r>
              <a:rPr lang="en-US" dirty="0" smtClean="0"/>
              <a:t>FQDN</a:t>
            </a:r>
          </a:p>
          <a:p>
            <a:pPr lvl="1"/>
            <a:r>
              <a:rPr lang="en-US" dirty="0" smtClean="0"/>
              <a:t>Hostname</a:t>
            </a:r>
          </a:p>
          <a:p>
            <a:pPr lvl="1"/>
            <a:r>
              <a:rPr lang="en-US" dirty="0" smtClean="0"/>
              <a:t>X.509 Certification</a:t>
            </a:r>
          </a:p>
          <a:p>
            <a:pPr lvl="1"/>
            <a:r>
              <a:rPr lang="en-US" dirty="0" smtClean="0"/>
              <a:t>IP Address</a:t>
            </a:r>
          </a:p>
          <a:p>
            <a:pPr lvl="1"/>
            <a:r>
              <a:rPr lang="en-US" dirty="0" smtClean="0"/>
              <a:t>MAC Address</a:t>
            </a:r>
          </a:p>
          <a:p>
            <a:pPr lvl="1"/>
            <a:r>
              <a:rPr lang="en-US" dirty="0" smtClean="0"/>
              <a:t>Network Interfaces</a:t>
            </a:r>
          </a:p>
          <a:p>
            <a:pPr lvl="1"/>
            <a:r>
              <a:rPr lang="en-US" dirty="0" smtClean="0"/>
              <a:t>Default Gateway</a:t>
            </a:r>
          </a:p>
          <a:p>
            <a:pPr lvl="1"/>
            <a:r>
              <a:rPr lang="en-US" dirty="0" smtClean="0"/>
              <a:t>Others?</a:t>
            </a:r>
          </a:p>
          <a:p>
            <a:r>
              <a:rPr lang="en-US" dirty="0" smtClean="0"/>
              <a:t>Ad-hoc matching is a supported value-add but won’t be standardized</a:t>
            </a:r>
          </a:p>
          <a:p>
            <a:r>
              <a:rPr lang="en-US" dirty="0" smtClean="0"/>
              <a:t>Support wildcards on fields as appropriate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905000"/>
            <a:ext cx="5270500" cy="9528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4326088"/>
            <a:ext cx="7924800" cy="1144133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Asset Context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Roughly equivalent to ad-hoc matching of fields</a:t>
            </a:r>
          </a:p>
          <a:p>
            <a:r>
              <a:rPr lang="en-US" dirty="0" smtClean="0"/>
              <a:t>May be only option for tools that don’t support complicated logic</a:t>
            </a:r>
          </a:p>
          <a:p>
            <a:pPr lvl="1"/>
            <a:r>
              <a:rPr lang="en-US" dirty="0" smtClean="0"/>
              <a:t>Network scanners with high traffic/performance needs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asset model is allowed in specification as last resort</a:t>
            </a:r>
          </a:p>
          <a:p>
            <a:r>
              <a:rPr lang="en-US" dirty="0" smtClean="0"/>
              <a:t>May be disallowed by “super-specifications” like SCAP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743200"/>
            <a:ext cx="1855686" cy="127635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(Reminder) Possible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Canonical Identifier</a:t>
            </a:r>
          </a:p>
          <a:p>
            <a:r>
              <a:rPr lang="en-US" dirty="0" smtClean="0"/>
              <a:t>Identifying information</a:t>
            </a:r>
          </a:p>
          <a:p>
            <a:r>
              <a:rPr lang="en-US" dirty="0" smtClean="0"/>
              <a:t>Complete or partial asset model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Asset Identification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Asset identification relies on ANY OF:</a:t>
            </a:r>
          </a:p>
          <a:p>
            <a:pPr lvl="1"/>
            <a:r>
              <a:rPr lang="en-US" dirty="0" smtClean="0"/>
              <a:t>One or more canonical IDs for the asset, OR</a:t>
            </a:r>
          </a:p>
          <a:p>
            <a:pPr lvl="1"/>
            <a:r>
              <a:rPr lang="en-US" dirty="0" smtClean="0"/>
              <a:t>Identifying information (as much as possible), OR</a:t>
            </a:r>
          </a:p>
          <a:p>
            <a:pPr lvl="1"/>
            <a:r>
              <a:rPr lang="en-US" dirty="0" smtClean="0"/>
              <a:t>A partial or full asset context model</a:t>
            </a:r>
          </a:p>
          <a:p>
            <a:r>
              <a:rPr lang="en-US" dirty="0" smtClean="0"/>
              <a:t>The schema would allow any or all of these as options in any place an asset ID is required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Confidence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it useful?</a:t>
            </a:r>
          </a:p>
          <a:p>
            <a:r>
              <a:rPr lang="en-US" dirty="0" smtClean="0"/>
              <a:t>What are the issues?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Identifier Bindings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Much like CPE names, the identifier shouldn’t be tied to any one representation</a:t>
            </a:r>
          </a:p>
          <a:p>
            <a:pPr lvl="1"/>
            <a:r>
              <a:rPr lang="en-US" dirty="0" smtClean="0"/>
              <a:t>XML</a:t>
            </a:r>
          </a:p>
          <a:p>
            <a:pPr lvl="1"/>
            <a:r>
              <a:rPr lang="en-US" dirty="0" smtClean="0"/>
              <a:t>JSON</a:t>
            </a:r>
          </a:p>
          <a:p>
            <a:pPr lvl="1"/>
            <a:r>
              <a:rPr lang="en-US" dirty="0" smtClean="0"/>
              <a:t>Text</a:t>
            </a:r>
          </a:p>
          <a:p>
            <a:r>
              <a:rPr lang="en-US" dirty="0" smtClean="0"/>
              <a:t>Representations in the specification should be </a:t>
            </a:r>
            <a:r>
              <a:rPr lang="en-US" smtClean="0"/>
              <a:t>reversible between all bindings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Mailing list (</a:t>
            </a:r>
            <a:r>
              <a:rPr lang="en-US" dirty="0" smtClean="0">
                <a:hlinkClick r:id="rId2"/>
              </a:rPr>
              <a:t>emerging-specs-list@nist.gov</a:t>
            </a:r>
            <a:r>
              <a:rPr lang="en-US" dirty="0" smtClean="0"/>
              <a:t>)</a:t>
            </a:r>
          </a:p>
          <a:p>
            <a:r>
              <a:rPr lang="en-US" dirty="0" smtClean="0"/>
              <a:t>Join the core working group</a:t>
            </a:r>
          </a:p>
          <a:p>
            <a:pPr lvl="1"/>
            <a:r>
              <a:rPr lang="en-US" dirty="0" smtClean="0"/>
              <a:t>Requires time commitment</a:t>
            </a:r>
          </a:p>
          <a:p>
            <a:r>
              <a:rPr lang="en-US" dirty="0" smtClean="0"/>
              <a:t>Attend the public meetings and provide feedback</a:t>
            </a:r>
          </a:p>
          <a:p>
            <a:r>
              <a:rPr lang="en-US" dirty="0" smtClean="0"/>
              <a:t>Grab one of us during a break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Assessment Results Format (ARF)</a:t>
            </a:r>
          </a:p>
          <a:p>
            <a:pPr lvl="1"/>
            <a:r>
              <a:rPr lang="en-US" dirty="0" smtClean="0"/>
              <a:t>Developed by </a:t>
            </a:r>
            <a:r>
              <a:rPr lang="en-US" dirty="0" err="1" smtClean="0"/>
              <a:t>DoD</a:t>
            </a:r>
            <a:endParaRPr lang="en-US" dirty="0" smtClean="0"/>
          </a:p>
          <a:p>
            <a:pPr lvl="1"/>
            <a:r>
              <a:rPr lang="en-US" dirty="0" smtClean="0"/>
              <a:t>Implemented by some vendors directly supporting </a:t>
            </a:r>
            <a:r>
              <a:rPr lang="en-US" dirty="0" err="1" smtClean="0"/>
              <a:t>DoD</a:t>
            </a:r>
            <a:endParaRPr lang="en-US" dirty="0" smtClean="0"/>
          </a:p>
          <a:p>
            <a:pPr lvl="1"/>
            <a:r>
              <a:rPr lang="en-US" dirty="0" smtClean="0"/>
              <a:t>Submitted to NIST as an emerging SCAP specification</a:t>
            </a:r>
          </a:p>
          <a:p>
            <a:r>
              <a:rPr lang="en-US" dirty="0" smtClean="0"/>
              <a:t>Assessment Summary Results (ASR)</a:t>
            </a:r>
          </a:p>
          <a:p>
            <a:r>
              <a:rPr lang="en-US" dirty="0" smtClean="0"/>
              <a:t>Policy Language for Assessment Results Reporting (PLARR)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listening!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John </a:t>
            </a:r>
            <a:r>
              <a:rPr lang="en-US" dirty="0" err="1" smtClean="0"/>
              <a:t>Wunder</a:t>
            </a:r>
            <a:r>
              <a:rPr lang="en-US" dirty="0" smtClean="0"/>
              <a:t>, MITRE (</a:t>
            </a:r>
            <a:r>
              <a:rPr lang="en-US" dirty="0" smtClean="0">
                <a:hlinkClick r:id="rId2"/>
              </a:rPr>
              <a:t>jwunder@mitre.org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David </a:t>
            </a:r>
            <a:r>
              <a:rPr lang="en-US" dirty="0" err="1" smtClean="0"/>
              <a:t>Waltermire</a:t>
            </a:r>
            <a:r>
              <a:rPr lang="en-US" dirty="0" smtClean="0"/>
              <a:t>, NIST (</a:t>
            </a:r>
            <a:r>
              <a:rPr lang="en-US" dirty="0" smtClean="0">
                <a:hlinkClick r:id="rId3"/>
              </a:rPr>
              <a:t>david.waltermire@nist.gov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Asset Reporting Format</a:t>
            </a:r>
          </a:p>
          <a:p>
            <a:pPr lvl="1"/>
            <a:r>
              <a:rPr lang="en-US" dirty="0" smtClean="0"/>
              <a:t>Results reporting</a:t>
            </a:r>
          </a:p>
          <a:p>
            <a:pPr lvl="1"/>
            <a:r>
              <a:rPr lang="en-US" dirty="0" smtClean="0"/>
              <a:t>SCAP results data stream</a:t>
            </a:r>
          </a:p>
          <a:p>
            <a:r>
              <a:rPr lang="en-US" dirty="0" smtClean="0"/>
              <a:t>Asset Data Model</a:t>
            </a:r>
          </a:p>
          <a:p>
            <a:pPr lvl="1"/>
            <a:r>
              <a:rPr lang="en-US" dirty="0" smtClean="0"/>
              <a:t>Common representation of an asset</a:t>
            </a:r>
          </a:p>
          <a:p>
            <a:r>
              <a:rPr lang="en-US" dirty="0" smtClean="0"/>
              <a:t>Common Asset Identification Scheme</a:t>
            </a:r>
          </a:p>
          <a:p>
            <a:r>
              <a:rPr lang="en-US" dirty="0" smtClean="0"/>
              <a:t>Interface Specifications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led by NIST</a:t>
            </a:r>
          </a:p>
          <a:p>
            <a:pPr lvl="1"/>
            <a:r>
              <a:rPr lang="en-US" dirty="0" smtClean="0"/>
              <a:t>Core working group of NIST, MITRE, </a:t>
            </a:r>
            <a:r>
              <a:rPr lang="en-US" dirty="0" err="1" smtClean="0"/>
              <a:t>DoD</a:t>
            </a:r>
            <a:r>
              <a:rPr lang="en-US" dirty="0" smtClean="0"/>
              <a:t>, others</a:t>
            </a:r>
          </a:p>
          <a:p>
            <a:pPr lvl="1"/>
            <a:r>
              <a:rPr lang="en-US" dirty="0" smtClean="0"/>
              <a:t>Public meetings and community engagement throughout the process</a:t>
            </a:r>
          </a:p>
          <a:p>
            <a:r>
              <a:rPr lang="en-US" dirty="0" smtClean="0"/>
              <a:t>Collaboration with </a:t>
            </a:r>
            <a:r>
              <a:rPr lang="en-US" dirty="0" err="1" smtClean="0"/>
              <a:t>DoD</a:t>
            </a:r>
            <a:r>
              <a:rPr lang="en-US" dirty="0" smtClean="0"/>
              <a:t> to transition ARF 0.41, ASR, and PLARR</a:t>
            </a:r>
          </a:p>
          <a:p>
            <a:r>
              <a:rPr lang="en-US" dirty="0" smtClean="0"/>
              <a:t>Collaboration with other, related, specifications (OVAL, XCCDF, OCIL, …)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SCAP 1.2</a:t>
            </a:r>
          </a:p>
          <a:p>
            <a:pPr lvl="1"/>
            <a:r>
              <a:rPr lang="en-US" dirty="0" smtClean="0"/>
              <a:t>Asset Reporting Format</a:t>
            </a:r>
          </a:p>
          <a:p>
            <a:pPr lvl="1"/>
            <a:r>
              <a:rPr lang="en-US" dirty="0" smtClean="0"/>
              <a:t>Asset Context Model</a:t>
            </a:r>
          </a:p>
          <a:p>
            <a:pPr lvl="1"/>
            <a:r>
              <a:rPr lang="en-US" dirty="0" smtClean="0"/>
              <a:t>Asset Identification</a:t>
            </a:r>
          </a:p>
          <a:p>
            <a:pPr lvl="1"/>
            <a:r>
              <a:rPr lang="en-US" dirty="0" smtClean="0"/>
              <a:t>SCAP Source and Result Data Stream Specifications</a:t>
            </a:r>
          </a:p>
          <a:p>
            <a:r>
              <a:rPr lang="en-US" dirty="0" smtClean="0"/>
              <a:t>Longer Term</a:t>
            </a:r>
          </a:p>
          <a:p>
            <a:pPr lvl="1"/>
            <a:r>
              <a:rPr lang="en-US" dirty="0" smtClean="0"/>
              <a:t>Assessment tasking and results request</a:t>
            </a:r>
          </a:p>
          <a:p>
            <a:pPr lvl="1"/>
            <a:r>
              <a:rPr lang="en-US" dirty="0" smtClean="0"/>
              <a:t>Summary Results</a:t>
            </a:r>
          </a:p>
          <a:p>
            <a:pPr lvl="1"/>
            <a:r>
              <a:rPr lang="en-US" dirty="0" smtClean="0"/>
              <a:t>Interfaces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SCAP 1.2 Deadlines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DRAFT </a:t>
            </a:r>
            <a:r>
              <a:rPr lang="en-US" dirty="0" smtClean="0"/>
              <a:t>specifications for public comment by 6/30/2010</a:t>
            </a:r>
          </a:p>
          <a:p>
            <a:r>
              <a:rPr lang="en-US" dirty="0" smtClean="0"/>
              <a:t>Public comment period ends 7/31/2010</a:t>
            </a:r>
          </a:p>
          <a:p>
            <a:r>
              <a:rPr lang="en-US" dirty="0" smtClean="0"/>
              <a:t>Specifications </a:t>
            </a:r>
            <a:r>
              <a:rPr lang="en-US" b="1" dirty="0" smtClean="0"/>
              <a:t>FINAL </a:t>
            </a:r>
            <a:r>
              <a:rPr lang="en-US" dirty="0" smtClean="0"/>
              <a:t>by 8/15/2010</a:t>
            </a:r>
          </a:p>
          <a:p>
            <a:r>
              <a:rPr lang="en-US" dirty="0" smtClean="0"/>
              <a:t>Reference implementations released by 8/31/2010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Approved for Public Release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1477</Words>
  <Application>Microsoft Office PowerPoint</Application>
  <PresentationFormat>On-screen Show (4:3)</PresentationFormat>
  <Paragraphs>297</Paragraphs>
  <Slides>40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Asset Reporting Format Asset Model</vt:lpstr>
      <vt:lpstr>Background and History</vt:lpstr>
      <vt:lpstr>Background</vt:lpstr>
      <vt:lpstr>History</vt:lpstr>
      <vt:lpstr>Current Work</vt:lpstr>
      <vt:lpstr>Introducing…</vt:lpstr>
      <vt:lpstr>Governance</vt:lpstr>
      <vt:lpstr>Timeline</vt:lpstr>
      <vt:lpstr>SCAP 1.2 Deadlines</vt:lpstr>
      <vt:lpstr>Get Involved</vt:lpstr>
      <vt:lpstr>Working Session</vt:lpstr>
      <vt:lpstr>Introducing…</vt:lpstr>
      <vt:lpstr>What is an asset?</vt:lpstr>
      <vt:lpstr>The Asset Model</vt:lpstr>
      <vt:lpstr>Asset Model vs. Asset Identification</vt:lpstr>
      <vt:lpstr>Use Cases</vt:lpstr>
      <vt:lpstr>Asset Results Format Use Case</vt:lpstr>
      <vt:lpstr>Asset Results Format Use Case</vt:lpstr>
      <vt:lpstr>OVAL Use Case</vt:lpstr>
      <vt:lpstr>Problems and Proposals</vt:lpstr>
      <vt:lpstr>Asset Identification</vt:lpstr>
      <vt:lpstr>Possible Schemes</vt:lpstr>
      <vt:lpstr>Canonical Identification</vt:lpstr>
      <vt:lpstr>Possible Solutions</vt:lpstr>
      <vt:lpstr>Proposal</vt:lpstr>
      <vt:lpstr>Canonical Identifier Model</vt:lpstr>
      <vt:lpstr>Canonical Identifier Example</vt:lpstr>
      <vt:lpstr>Identifying Information</vt:lpstr>
      <vt:lpstr>Possible Solutions</vt:lpstr>
      <vt:lpstr>Proposal</vt:lpstr>
      <vt:lpstr>Examples</vt:lpstr>
      <vt:lpstr>Asset Context Model</vt:lpstr>
      <vt:lpstr>Proposal</vt:lpstr>
      <vt:lpstr>Example</vt:lpstr>
      <vt:lpstr>(Reminder) Possible Solutions</vt:lpstr>
      <vt:lpstr>Asset Identification Proposal</vt:lpstr>
      <vt:lpstr>Confidence Levels</vt:lpstr>
      <vt:lpstr>Identifier Bindings</vt:lpstr>
      <vt:lpstr>Get Involved</vt:lpstr>
      <vt:lpstr>Thanks for listening!</vt:lpstr>
    </vt:vector>
  </TitlesOfParts>
  <Company>MITRE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 Operations Center Cyber Command System</dc:title>
  <dc:creator>John Wunder</dc:creator>
  <cp:lastModifiedBy>sboczeno</cp:lastModifiedBy>
  <cp:revision>103</cp:revision>
  <dcterms:created xsi:type="dcterms:W3CDTF">2010-06-11T13:25:59Z</dcterms:created>
  <dcterms:modified xsi:type="dcterms:W3CDTF">2010-06-11T13:53:57Z</dcterms:modified>
</cp:coreProperties>
</file>